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2" r:id="rId14"/>
    <p:sldId id="273" r:id="rId15"/>
    <p:sldId id="274" r:id="rId16"/>
    <p:sldId id="271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39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34385" y="1003553"/>
            <a:ext cx="347522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© Фокина </a:t>
            </a:r>
            <a:r>
              <a:rPr spc="-5" dirty="0"/>
              <a:t>Лидия</a:t>
            </a:r>
            <a:r>
              <a:rPr spc="-90" dirty="0"/>
              <a:t> </a:t>
            </a:r>
            <a:r>
              <a:rPr dirty="0"/>
              <a:t>Петровна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© Фокина </a:t>
            </a:r>
            <a:r>
              <a:rPr spc="-5" dirty="0"/>
              <a:t>Лидия</a:t>
            </a:r>
            <a:r>
              <a:rPr spc="-90" dirty="0"/>
              <a:t> </a:t>
            </a:r>
            <a:r>
              <a:rPr dirty="0"/>
              <a:t>Петровна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© Фокина </a:t>
            </a:r>
            <a:r>
              <a:rPr spc="-5" dirty="0"/>
              <a:t>Лидия</a:t>
            </a:r>
            <a:r>
              <a:rPr spc="-90" dirty="0"/>
              <a:t> </a:t>
            </a:r>
            <a:r>
              <a:rPr dirty="0"/>
              <a:t>Петровна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© Фокина </a:t>
            </a:r>
            <a:r>
              <a:rPr spc="-5" dirty="0"/>
              <a:t>Лидия</a:t>
            </a:r>
            <a:r>
              <a:rPr spc="-90" dirty="0"/>
              <a:t> </a:t>
            </a:r>
            <a:r>
              <a:rPr dirty="0"/>
              <a:t>Петровна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© Фокина </a:t>
            </a:r>
            <a:r>
              <a:rPr spc="-5" dirty="0"/>
              <a:t>Лидия</a:t>
            </a:r>
            <a:r>
              <a:rPr spc="-90" dirty="0"/>
              <a:t> </a:t>
            </a:r>
            <a:r>
              <a:rPr dirty="0"/>
              <a:t>Петровна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54558" y="262890"/>
            <a:ext cx="8239125" cy="6334125"/>
          </a:xfrm>
          <a:custGeom>
            <a:avLst/>
            <a:gdLst/>
            <a:ahLst/>
            <a:cxnLst/>
            <a:rect l="l" t="t" r="r" b="b"/>
            <a:pathLst>
              <a:path w="8239125" h="6334125">
                <a:moveTo>
                  <a:pt x="0" y="6333744"/>
                </a:moveTo>
                <a:lnTo>
                  <a:pt x="8238744" y="6333744"/>
                </a:lnTo>
                <a:lnTo>
                  <a:pt x="8238744" y="0"/>
                </a:lnTo>
                <a:lnTo>
                  <a:pt x="0" y="0"/>
                </a:lnTo>
                <a:lnTo>
                  <a:pt x="0" y="6333744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54558" y="262890"/>
            <a:ext cx="8239125" cy="6334125"/>
          </a:xfrm>
          <a:custGeom>
            <a:avLst/>
            <a:gdLst/>
            <a:ahLst/>
            <a:cxnLst/>
            <a:rect l="l" t="t" r="r" b="b"/>
            <a:pathLst>
              <a:path w="8239125" h="6334125">
                <a:moveTo>
                  <a:pt x="0" y="6333744"/>
                </a:moveTo>
                <a:lnTo>
                  <a:pt x="8238744" y="6333744"/>
                </a:lnTo>
                <a:lnTo>
                  <a:pt x="8238744" y="0"/>
                </a:lnTo>
                <a:lnTo>
                  <a:pt x="0" y="0"/>
                </a:lnTo>
                <a:lnTo>
                  <a:pt x="0" y="6333744"/>
                </a:lnTo>
                <a:close/>
              </a:path>
            </a:pathLst>
          </a:custGeom>
          <a:ln w="25908">
            <a:solidFill>
              <a:srgbClr val="85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307580" y="213359"/>
            <a:ext cx="1656587" cy="15788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7535" y="1048511"/>
            <a:ext cx="848868" cy="4762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6025" y="1658492"/>
            <a:ext cx="463804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2597" y="1868881"/>
            <a:ext cx="6178804" cy="2465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0076" y="6660658"/>
            <a:ext cx="909319" cy="109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© Фокина </a:t>
            </a:r>
            <a:r>
              <a:rPr spc="-5" dirty="0"/>
              <a:t>Лидия</a:t>
            </a:r>
            <a:r>
              <a:rPr spc="-90" dirty="0"/>
              <a:t> </a:t>
            </a:r>
            <a:r>
              <a:rPr dirty="0"/>
              <a:t>Петровна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1066800"/>
            <a:ext cx="537146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2406015" algn="l"/>
              </a:tabLst>
            </a:pPr>
            <a:r>
              <a:rPr sz="3200" spc="-5" dirty="0"/>
              <a:t>Мастер-класс	для</a:t>
            </a:r>
            <a:r>
              <a:rPr sz="3200" spc="-50" dirty="0"/>
              <a:t> </a:t>
            </a:r>
            <a:r>
              <a:rPr sz="3200" spc="-35" dirty="0"/>
              <a:t>педагогов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1600200"/>
            <a:ext cx="7500748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«Развитие </a:t>
            </a:r>
            <a:r>
              <a:rPr sz="2800" spc="-15" dirty="0">
                <a:latin typeface="Times New Roman"/>
                <a:cs typeface="Times New Roman"/>
              </a:rPr>
              <a:t>логического </a:t>
            </a:r>
            <a:r>
              <a:rPr sz="2800" spc="-5" dirty="0">
                <a:latin typeface="Times New Roman"/>
                <a:cs typeface="Times New Roman"/>
              </a:rPr>
              <a:t>мышления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дошкольников  </a:t>
            </a:r>
            <a:r>
              <a:rPr sz="2800" spc="5" dirty="0">
                <a:latin typeface="Times New Roman"/>
                <a:cs typeface="Times New Roman"/>
              </a:rPr>
              <a:t>через </a:t>
            </a:r>
            <a:r>
              <a:rPr sz="2800" spc="-10" dirty="0">
                <a:latin typeface="Times New Roman"/>
                <a:cs typeface="Times New Roman"/>
              </a:rPr>
              <a:t>использование </a:t>
            </a:r>
            <a:r>
              <a:rPr sz="2800" spc="-5" dirty="0">
                <a:latin typeface="Times New Roman"/>
                <a:cs typeface="Times New Roman"/>
              </a:rPr>
              <a:t>игр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упражнений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с логическими </a:t>
            </a:r>
            <a:r>
              <a:rPr sz="2800" spc="-20" dirty="0">
                <a:latin typeface="Times New Roman"/>
                <a:cs typeface="Times New Roman"/>
              </a:rPr>
              <a:t>блоками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Дьенеша»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14800" y="3124200"/>
            <a:ext cx="4661916" cy="3101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Подготовила: </a:t>
            </a:r>
            <a:r>
              <a:rPr lang="ru-RU" i="1" dirty="0" smtClean="0"/>
              <a:t>Е. В. Нилова,</a:t>
            </a:r>
          </a:p>
          <a:p>
            <a:pPr algn="just"/>
            <a:r>
              <a:rPr lang="ru-RU" i="1" dirty="0" smtClean="0"/>
              <a:t>воспитатель МБДОУ «Надежда»</a:t>
            </a:r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533400"/>
            <a:ext cx="6544309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Times New Roman"/>
                <a:cs typeface="Times New Roman"/>
              </a:rPr>
              <a:t>С </a:t>
            </a:r>
            <a:r>
              <a:rPr sz="2800" b="1" spc="-5" dirty="0">
                <a:latin typeface="Times New Roman"/>
                <a:cs typeface="Times New Roman"/>
              </a:rPr>
              <a:t>детьми старшего </a:t>
            </a:r>
            <a:r>
              <a:rPr sz="2800" b="1" spc="-10" dirty="0">
                <a:latin typeface="Times New Roman"/>
                <a:cs typeface="Times New Roman"/>
              </a:rPr>
              <a:t>дошкольного </a:t>
            </a:r>
            <a:r>
              <a:rPr sz="2800" b="1" dirty="0">
                <a:latin typeface="Times New Roman"/>
                <a:cs typeface="Times New Roman"/>
              </a:rPr>
              <a:t>возраста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используются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Times New Roman"/>
                <a:cs typeface="Times New Roman"/>
              </a:rPr>
              <a:t>более </a:t>
            </a:r>
            <a:r>
              <a:rPr sz="2800" b="1" spc="-15" dirty="0">
                <a:latin typeface="Times New Roman"/>
                <a:cs typeface="Times New Roman"/>
              </a:rPr>
              <a:t>усложнённые </a:t>
            </a:r>
            <a:r>
              <a:rPr sz="2800" b="1" spc="-5" dirty="0" err="1">
                <a:latin typeface="Times New Roman"/>
                <a:cs typeface="Times New Roman"/>
              </a:rPr>
              <a:t>варианты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5" dirty="0" err="1" smtClean="0">
                <a:latin typeface="Times New Roman"/>
                <a:cs typeface="Times New Roman"/>
              </a:rPr>
              <a:t>игр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2133600"/>
            <a:ext cx="3384804" cy="4428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3400" y="2514600"/>
            <a:ext cx="4651248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358785"/>
            <a:ext cx="7772400" cy="59349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77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Опыт </a:t>
            </a:r>
            <a:r>
              <a:rPr sz="2400" b="1" spc="-5" dirty="0">
                <a:latin typeface="Times New Roman"/>
                <a:cs typeface="Times New Roman"/>
              </a:rPr>
              <a:t>российских </a:t>
            </a:r>
            <a:r>
              <a:rPr sz="2400" b="1" spc="-20" dirty="0">
                <a:latin typeface="Times New Roman"/>
                <a:cs typeface="Times New Roman"/>
              </a:rPr>
              <a:t>педагогов </a:t>
            </a:r>
            <a:r>
              <a:rPr sz="2400" b="1" spc="-10" dirty="0">
                <a:latin typeface="Times New Roman"/>
                <a:cs typeface="Times New Roman"/>
              </a:rPr>
              <a:t>показал </a:t>
            </a:r>
            <a:r>
              <a:rPr sz="2400" b="1" spc="-5" dirty="0">
                <a:latin typeface="Times New Roman"/>
                <a:cs typeface="Times New Roman"/>
              </a:rPr>
              <a:t>эффективность  </a:t>
            </a:r>
            <a:r>
              <a:rPr sz="2400" b="1" spc="-15" dirty="0">
                <a:latin typeface="Times New Roman"/>
                <a:cs typeface="Times New Roman"/>
              </a:rPr>
              <a:t>использования </a:t>
            </a:r>
            <a:r>
              <a:rPr sz="2400" b="1" dirty="0">
                <a:latin typeface="Times New Roman"/>
                <a:cs typeface="Times New Roman"/>
              </a:rPr>
              <a:t>логических </a:t>
            </a:r>
            <a:r>
              <a:rPr sz="2400" b="1" spc="-25" dirty="0" err="1">
                <a:latin typeface="Times New Roman"/>
                <a:cs typeface="Times New Roman"/>
              </a:rPr>
              <a:t>блоков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0" dirty="0" err="1" smtClean="0">
                <a:latin typeface="Times New Roman"/>
                <a:cs typeface="Times New Roman"/>
              </a:rPr>
              <a:t>как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sz="2400" b="1" spc="-20" dirty="0" err="1" smtClean="0">
                <a:latin typeface="Times New Roman"/>
                <a:cs typeface="Times New Roman"/>
              </a:rPr>
              <a:t>игрового</a:t>
            </a:r>
            <a:r>
              <a:rPr sz="2400" b="1" spc="-20" dirty="0" smtClean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материала </a:t>
            </a:r>
            <a:r>
              <a:rPr sz="2400" b="1" dirty="0">
                <a:latin typeface="Times New Roman"/>
                <a:cs typeface="Times New Roman"/>
              </a:rPr>
              <a:t>в </a:t>
            </a:r>
            <a:r>
              <a:rPr sz="2400" b="1" spc="-15" dirty="0">
                <a:latin typeface="Times New Roman"/>
                <a:cs typeface="Times New Roman"/>
              </a:rPr>
              <a:t>работе </a:t>
            </a:r>
            <a:r>
              <a:rPr sz="2400" b="1" dirty="0">
                <a:latin typeface="Times New Roman"/>
                <a:cs typeface="Times New Roman"/>
              </a:rPr>
              <a:t>с </a:t>
            </a:r>
            <a:r>
              <a:rPr sz="2400" b="1" spc="-5" dirty="0">
                <a:latin typeface="Times New Roman"/>
                <a:cs typeface="Times New Roman"/>
              </a:rPr>
              <a:t>детьми </a:t>
            </a:r>
            <a:r>
              <a:rPr sz="2400" b="1" spc="-15" dirty="0" err="1">
                <a:latin typeface="Times New Roman"/>
                <a:cs typeface="Times New Roman"/>
              </a:rPr>
              <a:t>дошкольного</a:t>
            </a:r>
            <a:r>
              <a:rPr sz="2400" b="1" spc="105" dirty="0">
                <a:latin typeface="Times New Roman"/>
                <a:cs typeface="Times New Roman"/>
              </a:rPr>
              <a:t> </a:t>
            </a:r>
            <a:r>
              <a:rPr sz="2400" b="1" dirty="0" smtClean="0">
                <a:latin typeface="Times New Roman"/>
                <a:cs typeface="Times New Roman"/>
              </a:rPr>
              <a:t>и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sz="2400" b="1" spc="-15" dirty="0" err="1" smtClean="0">
                <a:latin typeface="Times New Roman"/>
                <a:cs typeface="Times New Roman"/>
              </a:rPr>
              <a:t>начального</a:t>
            </a:r>
            <a:r>
              <a:rPr sz="2400" b="1" spc="-15" dirty="0" smtClean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школьного </a:t>
            </a:r>
            <a:r>
              <a:rPr sz="2400" b="1" spc="-5" dirty="0">
                <a:latin typeface="Times New Roman"/>
                <a:cs typeface="Times New Roman"/>
              </a:rPr>
              <a:t>возраста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для</a:t>
            </a:r>
            <a:r>
              <a:rPr sz="2400" b="1" dirty="0" smtClean="0">
                <a:latin typeface="Times New Roman"/>
                <a:cs typeface="Times New Roman"/>
              </a:rPr>
              <a:t>:</a:t>
            </a:r>
            <a:endParaRPr lang="ru-RU" sz="2400" b="1" dirty="0" smtClean="0">
              <a:latin typeface="Times New Roman"/>
              <a:cs typeface="Times New Roman"/>
            </a:endParaRPr>
          </a:p>
          <a:p>
            <a:pPr marL="12700" marR="647700" algn="just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14604" algn="just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lang="ru-RU" sz="2400" spc="-15" dirty="0" smtClean="0">
                <a:latin typeface="Times New Roman"/>
                <a:cs typeface="Times New Roman"/>
              </a:rPr>
              <a:t>о</a:t>
            </a:r>
            <a:r>
              <a:rPr sz="2400" spc="-15" dirty="0" err="1" smtClean="0">
                <a:latin typeface="Times New Roman"/>
                <a:cs typeface="Times New Roman"/>
              </a:rPr>
              <a:t>знакомления</a:t>
            </a:r>
            <a:r>
              <a:rPr sz="2400" spc="-1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детей с геометрическими фигурами и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формой  </a:t>
            </a:r>
            <a:r>
              <a:rPr sz="2400" spc="-10" dirty="0">
                <a:latin typeface="Times New Roman"/>
                <a:cs typeface="Times New Roman"/>
              </a:rPr>
              <a:t>предметов,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размером;</a:t>
            </a:r>
            <a:endParaRPr sz="2400" dirty="0">
              <a:latin typeface="Times New Roman"/>
              <a:cs typeface="Times New Roman"/>
            </a:endParaRPr>
          </a:p>
          <a:p>
            <a:pPr marL="148590" indent="-135890" algn="just">
              <a:lnSpc>
                <a:spcPct val="100000"/>
              </a:lnSpc>
              <a:buChar char="•"/>
              <a:tabLst>
                <a:tab pos="149225" algn="l"/>
              </a:tabLst>
            </a:pPr>
            <a:r>
              <a:rPr lang="ru-RU" sz="2400" spc="-5" dirty="0" err="1" smtClean="0">
                <a:latin typeface="Times New Roman"/>
                <a:cs typeface="Times New Roman"/>
              </a:rPr>
              <a:t>р</a:t>
            </a:r>
            <a:r>
              <a:rPr sz="2400" spc="-5" dirty="0" err="1" smtClean="0">
                <a:latin typeface="Times New Roman"/>
                <a:cs typeface="Times New Roman"/>
              </a:rPr>
              <a:t>азвития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мыслительных </a:t>
            </a:r>
            <a:r>
              <a:rPr sz="2400" spc="-5" dirty="0">
                <a:latin typeface="Times New Roman"/>
                <a:cs typeface="Times New Roman"/>
              </a:rPr>
              <a:t>умений: </a:t>
            </a:r>
            <a:r>
              <a:rPr sz="2400" spc="-10" dirty="0">
                <a:latin typeface="Times New Roman"/>
                <a:cs typeface="Times New Roman"/>
              </a:rPr>
              <a:t>сравнивать,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анализировать</a:t>
            </a:r>
            <a:r>
              <a:rPr sz="2400" spc="-5" dirty="0" smtClean="0">
                <a:latin typeface="Times New Roman"/>
                <a:cs typeface="Times New Roman"/>
              </a:rPr>
              <a:t>,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latin typeface="Times New Roman"/>
                <a:cs typeface="Times New Roman"/>
              </a:rPr>
              <a:t>классифицировать</a:t>
            </a:r>
            <a:r>
              <a:rPr sz="2400" spc="-10" dirty="0">
                <a:latin typeface="Times New Roman"/>
                <a:cs typeface="Times New Roman"/>
              </a:rPr>
              <a:t>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обобщать,</a:t>
            </a:r>
            <a:endParaRPr sz="2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абстрагировать, </a:t>
            </a:r>
            <a:r>
              <a:rPr sz="2400" spc="-25" dirty="0">
                <a:latin typeface="Times New Roman"/>
                <a:cs typeface="Times New Roman"/>
              </a:rPr>
              <a:t>кодировать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20" dirty="0">
                <a:latin typeface="Times New Roman"/>
                <a:cs typeface="Times New Roman"/>
              </a:rPr>
              <a:t>декодировать</a:t>
            </a:r>
            <a:r>
              <a:rPr sz="2400" spc="-10" dirty="0">
                <a:latin typeface="Times New Roman"/>
                <a:cs typeface="Times New Roman"/>
              </a:rPr>
              <a:t> информацию;</a:t>
            </a:r>
            <a:endParaRPr sz="2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lang="ru-RU" sz="2400" spc="-30" dirty="0" smtClean="0">
                <a:latin typeface="Times New Roman"/>
                <a:cs typeface="Times New Roman"/>
              </a:rPr>
              <a:t>у</a:t>
            </a:r>
            <a:r>
              <a:rPr sz="2400" spc="-30" dirty="0" err="1" smtClean="0">
                <a:latin typeface="Times New Roman"/>
                <a:cs typeface="Times New Roman"/>
              </a:rPr>
              <a:t>своения</a:t>
            </a:r>
            <a:r>
              <a:rPr sz="2400" spc="-30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элементарных </a:t>
            </a:r>
            <a:r>
              <a:rPr sz="2400" spc="-20" dirty="0">
                <a:latin typeface="Times New Roman"/>
                <a:cs typeface="Times New Roman"/>
              </a:rPr>
              <a:t>навыков </a:t>
            </a:r>
            <a:r>
              <a:rPr sz="2400" spc="-10" dirty="0" err="1">
                <a:latin typeface="Times New Roman"/>
                <a:cs typeface="Times New Roman"/>
              </a:rPr>
              <a:t>алгоритмической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25" dirty="0" err="1" smtClean="0">
                <a:latin typeface="Times New Roman"/>
                <a:cs typeface="Times New Roman"/>
              </a:rPr>
              <a:t>культуры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мышления</a:t>
            </a:r>
            <a:r>
              <a:rPr sz="2400" dirty="0">
                <a:latin typeface="Times New Roman"/>
                <a:cs typeface="Times New Roman"/>
              </a:rPr>
              <a:t>;</a:t>
            </a:r>
          </a:p>
          <a:p>
            <a:pPr marL="12700" marR="399415" algn="just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lang="ru-RU" sz="2400" spc="-5" dirty="0" err="1" smtClean="0">
                <a:latin typeface="Times New Roman"/>
                <a:cs typeface="Times New Roman"/>
              </a:rPr>
              <a:t>р</a:t>
            </a:r>
            <a:r>
              <a:rPr sz="2400" spc="-5" dirty="0" err="1" smtClean="0">
                <a:latin typeface="Times New Roman"/>
                <a:cs typeface="Times New Roman"/>
              </a:rPr>
              <a:t>азвития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познавательных </a:t>
            </a:r>
            <a:r>
              <a:rPr sz="2400" dirty="0">
                <a:latin typeface="Times New Roman"/>
                <a:cs typeface="Times New Roman"/>
              </a:rPr>
              <a:t>процессов восприятия </a:t>
            </a:r>
            <a:r>
              <a:rPr sz="2400" spc="-5" dirty="0">
                <a:latin typeface="Times New Roman"/>
                <a:cs typeface="Times New Roman"/>
              </a:rPr>
              <a:t>памяти,  внимания, воображения;</a:t>
            </a:r>
            <a:endParaRPr sz="2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lang="ru-RU" sz="2400" spc="-5" dirty="0" err="1" smtClean="0">
                <a:latin typeface="Times New Roman"/>
                <a:cs typeface="Times New Roman"/>
              </a:rPr>
              <a:t>р</a:t>
            </a:r>
            <a:r>
              <a:rPr sz="2400" spc="-5" dirty="0" err="1" smtClean="0">
                <a:latin typeface="Times New Roman"/>
                <a:cs typeface="Times New Roman"/>
              </a:rPr>
              <a:t>азвития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творческих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способностей.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381000"/>
            <a:ext cx="7010400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b="1" u="sng" spc="-10" dirty="0">
                <a:latin typeface="Times New Roman"/>
                <a:cs typeface="Times New Roman"/>
              </a:rPr>
              <a:t>Блоки </a:t>
            </a:r>
            <a:r>
              <a:rPr sz="3200" b="1" u="sng" spc="-5" dirty="0" err="1">
                <a:latin typeface="Times New Roman"/>
                <a:cs typeface="Times New Roman"/>
              </a:rPr>
              <a:t>Дьенеша</a:t>
            </a:r>
            <a:r>
              <a:rPr sz="3200" b="1" u="sng" spc="-5" dirty="0">
                <a:latin typeface="Times New Roman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cs typeface="Times New Roman"/>
              </a:rPr>
              <a:t>−</a:t>
            </a:r>
            <a:r>
              <a:rPr sz="3200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универсальный дидактический  </a:t>
            </a:r>
            <a:r>
              <a:rPr sz="3200" spc="-5" dirty="0">
                <a:latin typeface="Times New Roman"/>
                <a:cs typeface="Times New Roman"/>
              </a:rPr>
              <a:t>материал, позволяющий успешно реализовывать  </a:t>
            </a:r>
            <a:r>
              <a:rPr sz="3200" spc="-15" dirty="0">
                <a:latin typeface="Times New Roman"/>
                <a:cs typeface="Times New Roman"/>
              </a:rPr>
              <a:t>задачи познавательного </a:t>
            </a:r>
            <a:r>
              <a:rPr sz="3200" dirty="0">
                <a:latin typeface="Times New Roman"/>
                <a:cs typeface="Times New Roman"/>
              </a:rPr>
              <a:t>развития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детей</a:t>
            </a:r>
            <a:r>
              <a:rPr sz="3200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9000" y="2514600"/>
            <a:ext cx="5332476" cy="394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© Фокина </a:t>
            </a:r>
            <a:r>
              <a:rPr spc="-5" dirty="0"/>
              <a:t>Лидия</a:t>
            </a:r>
            <a:r>
              <a:rPr spc="-90" dirty="0"/>
              <a:t> </a:t>
            </a:r>
            <a:r>
              <a:rPr dirty="0"/>
              <a:t>Петровна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rvet-igra.ru/wp-content/uploads/2018/03/bloki-denesha-nabo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848600" cy="5232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Печатный материал для организации игр с блоками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avatars.mds.yandex.net/get-marketpic/202387/market_dJQw810DnSMYa7kx6WPatQ/ori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77" b="4651"/>
          <a:stretch>
            <a:fillRect/>
          </a:stretch>
        </p:blipFill>
        <p:spPr bwMode="auto">
          <a:xfrm rot="566032">
            <a:off x="468185" y="3743100"/>
            <a:ext cx="5037919" cy="3339086"/>
          </a:xfrm>
          <a:prstGeom prst="rect">
            <a:avLst/>
          </a:prstGeom>
          <a:noFill/>
        </p:spPr>
      </p:pic>
      <p:pic>
        <p:nvPicPr>
          <p:cNvPr id="1032" name="Picture 8" descr="https://images.kz.prom.st/82126670_w640_h640_poisk-zatonuvshego-kl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60618">
            <a:off x="4916331" y="3171800"/>
            <a:ext cx="3555431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3733800" cy="2800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4800"/>
            <a:ext cx="3733800" cy="2800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3429000"/>
            <a:ext cx="4064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21380"/>
            <a:ext cx="4074160" cy="30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5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4953000" cy="3714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72814"/>
            <a:ext cx="4472940" cy="33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35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762000"/>
            <a:ext cx="7965948" cy="578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1600" y="301309"/>
            <a:ext cx="6324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400" b="1" u="sng" spc="-5" dirty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sz="4400" b="1" u="sng" spc="-10" dirty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4400" b="1" u="sng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u="sng" spc="-10" dirty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sz="4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838200"/>
            <a:ext cx="7572884" cy="5184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8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Цель</a:t>
            </a:r>
            <a:r>
              <a:rPr sz="2800" b="1" dirty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 marL="12700" marR="322580" algn="just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Познакомить педагогов </a:t>
            </a:r>
            <a:r>
              <a:rPr sz="2800" dirty="0">
                <a:latin typeface="Times New Roman"/>
                <a:cs typeface="Times New Roman"/>
              </a:rPr>
              <a:t>с </a:t>
            </a:r>
            <a:r>
              <a:rPr sz="2800" spc="-5" dirty="0">
                <a:latin typeface="Times New Roman"/>
                <a:cs typeface="Times New Roman"/>
              </a:rPr>
              <a:t>технологией  </a:t>
            </a:r>
            <a:r>
              <a:rPr sz="2800" spc="-10" dirty="0">
                <a:latin typeface="Times New Roman"/>
                <a:cs typeface="Times New Roman"/>
              </a:rPr>
              <a:t>обучения </a:t>
            </a:r>
            <a:r>
              <a:rPr sz="2800" dirty="0">
                <a:latin typeface="Times New Roman"/>
                <a:cs typeface="Times New Roman"/>
              </a:rPr>
              <a:t>детей решению логических </a:t>
            </a:r>
            <a:r>
              <a:rPr sz="2800" spc="-20" dirty="0">
                <a:latin typeface="Times New Roman"/>
                <a:cs typeface="Times New Roman"/>
              </a:rPr>
              <a:t>задач </a:t>
            </a:r>
            <a:r>
              <a:rPr sz="2800" dirty="0">
                <a:latin typeface="Times New Roman"/>
                <a:cs typeface="Times New Roman"/>
              </a:rPr>
              <a:t>с  </a:t>
            </a:r>
            <a:r>
              <a:rPr sz="2800" spc="-5" dirty="0">
                <a:latin typeface="Times New Roman"/>
                <a:cs typeface="Times New Roman"/>
              </a:rPr>
              <a:t>использованием </a:t>
            </a:r>
            <a:r>
              <a:rPr sz="2800" spc="5" dirty="0">
                <a:latin typeface="Times New Roman"/>
                <a:cs typeface="Times New Roman"/>
              </a:rPr>
              <a:t>пособия </a:t>
            </a:r>
            <a:r>
              <a:rPr sz="2800" spc="-10" dirty="0">
                <a:latin typeface="Times New Roman"/>
                <a:cs typeface="Times New Roman"/>
              </a:rPr>
              <a:t>«Блоки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Дьенеша».</a:t>
            </a:r>
            <a:endParaRPr sz="28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Познакомить педагогов </a:t>
            </a:r>
            <a:r>
              <a:rPr sz="2800" dirty="0">
                <a:latin typeface="Times New Roman"/>
                <a:cs typeface="Times New Roman"/>
              </a:rPr>
              <a:t>с вариантами  </a:t>
            </a:r>
            <a:r>
              <a:rPr sz="2800" spc="-5" dirty="0">
                <a:latin typeface="Times New Roman"/>
                <a:cs typeface="Times New Roman"/>
              </a:rPr>
              <a:t>применения </a:t>
            </a:r>
            <a:r>
              <a:rPr sz="2800" spc="-10" dirty="0">
                <a:latin typeface="Times New Roman"/>
                <a:cs typeface="Times New Roman"/>
              </a:rPr>
              <a:t>данного дидактического материала 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spc="-10" dirty="0" err="1">
                <a:latin typeface="Times New Roman"/>
                <a:cs typeface="Times New Roman"/>
              </a:rPr>
              <a:t>практике</a:t>
            </a:r>
            <a:r>
              <a:rPr sz="2800" spc="-10" dirty="0" smtClean="0">
                <a:latin typeface="Times New Roman"/>
                <a:cs typeface="Times New Roman"/>
              </a:rPr>
              <a:t>.</a:t>
            </a:r>
            <a:endParaRPr lang="ru-RU" sz="2800" spc="-1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tabLst>
                <a:tab pos="267335" algn="l"/>
              </a:tabLst>
            </a:pPr>
            <a:endParaRPr sz="28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План </a:t>
            </a:r>
            <a:r>
              <a:rPr sz="2800" b="1" spc="-10" dirty="0">
                <a:latin typeface="Times New Roman"/>
                <a:cs typeface="Times New Roman"/>
              </a:rPr>
              <a:t>проведения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мастер-класса:</a:t>
            </a:r>
            <a:endParaRPr sz="2800" dirty="0">
              <a:latin typeface="Times New Roman"/>
              <a:cs typeface="Times New Roman"/>
            </a:endParaRPr>
          </a:p>
          <a:p>
            <a:pPr marL="266700" indent="-25400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73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Знакомство </a:t>
            </a:r>
            <a:r>
              <a:rPr sz="2800" dirty="0">
                <a:latin typeface="Times New Roman"/>
                <a:cs typeface="Times New Roman"/>
              </a:rPr>
              <a:t>с </a:t>
            </a:r>
            <a:r>
              <a:rPr sz="2800" spc="-15" dirty="0">
                <a:latin typeface="Times New Roman"/>
                <a:cs typeface="Times New Roman"/>
              </a:rPr>
              <a:t>блоками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Дьенеша.</a:t>
            </a:r>
            <a:endParaRPr sz="2800" dirty="0">
              <a:latin typeface="Times New Roman"/>
              <a:cs typeface="Times New Roman"/>
            </a:endParaRPr>
          </a:p>
          <a:p>
            <a:pPr marL="266700" indent="-254000" algn="just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2800" dirty="0">
                <a:latin typeface="Times New Roman"/>
                <a:cs typeface="Times New Roman"/>
              </a:rPr>
              <a:t>Практические </a:t>
            </a:r>
            <a:r>
              <a:rPr sz="2800" spc="-5" dirty="0">
                <a:latin typeface="Times New Roman"/>
                <a:cs typeface="Times New Roman"/>
              </a:rPr>
              <a:t>игры </a:t>
            </a:r>
            <a:r>
              <a:rPr sz="2800" dirty="0">
                <a:latin typeface="Times New Roman"/>
                <a:cs typeface="Times New Roman"/>
              </a:rPr>
              <a:t>и </a:t>
            </a:r>
            <a:r>
              <a:rPr sz="2800" spc="-5" dirty="0">
                <a:latin typeface="Times New Roman"/>
                <a:cs typeface="Times New Roman"/>
              </a:rPr>
              <a:t>упражнения </a:t>
            </a:r>
            <a:r>
              <a:rPr sz="2800" dirty="0">
                <a:latin typeface="Times New Roman"/>
                <a:cs typeface="Times New Roman"/>
              </a:rPr>
              <a:t>с </a:t>
            </a:r>
            <a:r>
              <a:rPr sz="2800" spc="-10" dirty="0">
                <a:latin typeface="Times New Roman"/>
                <a:cs typeface="Times New Roman"/>
              </a:rPr>
              <a:t>блоками.</a:t>
            </a:r>
            <a:endParaRPr sz="2800" dirty="0">
              <a:latin typeface="Times New Roman"/>
              <a:cs typeface="Times New Roman"/>
            </a:endParaRPr>
          </a:p>
          <a:p>
            <a:pPr marL="266700" indent="-254000" algn="just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Заключение.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42672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sng" spc="-270" dirty="0">
                <a:latin typeface="Times New Roman" pitchFamily="18" charset="0"/>
                <a:cs typeface="Times New Roman" pitchFamily="18" charset="0"/>
              </a:rPr>
              <a:t>Золтан </a:t>
            </a:r>
            <a:r>
              <a:rPr sz="4000" u="sng" spc="-250" dirty="0">
                <a:latin typeface="Times New Roman" pitchFamily="18" charset="0"/>
                <a:cs typeface="Times New Roman" pitchFamily="18" charset="0"/>
              </a:rPr>
              <a:t>Пал</a:t>
            </a:r>
            <a:r>
              <a:rPr sz="4000" u="sng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u="sng" spc="-190" dirty="0">
                <a:latin typeface="Times New Roman" pitchFamily="18" charset="0"/>
                <a:cs typeface="Times New Roman" pitchFamily="18" charset="0"/>
              </a:rPr>
              <a:t>Дьенеш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400" y="990600"/>
            <a:ext cx="4419600" cy="567463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121920" algn="ctr">
              <a:spcBef>
                <a:spcPts val="270"/>
              </a:spcBef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венг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2800" i="1" spc="-50" dirty="0">
                <a:latin typeface="Times New Roman" pitchFamily="18" charset="0"/>
                <a:cs typeface="Times New Roman" pitchFamily="18" charset="0"/>
              </a:rPr>
              <a:t>Zoltán </a:t>
            </a:r>
            <a:r>
              <a:rPr sz="2800" i="1" spc="-45" dirty="0">
                <a:latin typeface="Times New Roman" pitchFamily="18" charset="0"/>
                <a:cs typeface="Times New Roman" pitchFamily="18" charset="0"/>
              </a:rPr>
              <a:t>Pál </a:t>
            </a:r>
            <a:r>
              <a:rPr sz="2800" i="1" spc="-50" dirty="0">
                <a:latin typeface="Times New Roman" pitchFamily="18" charset="0"/>
                <a:cs typeface="Times New Roman" pitchFamily="18" charset="0"/>
              </a:rPr>
              <a:t>Dienes</a:t>
            </a:r>
            <a:r>
              <a:rPr sz="2800" spc="-5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spc="-5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121920" algn="ctr">
              <a:spcBef>
                <a:spcPts val="270"/>
              </a:spcBef>
            </a:pPr>
            <a:r>
              <a:rPr sz="2800" dirty="0" smtClean="0">
                <a:uFill>
                  <a:solidFill>
                    <a:srgbClr val="006FC0"/>
                  </a:solidFill>
                </a:uFill>
                <a:latin typeface="Times New Roman" pitchFamily="18" charset="0"/>
                <a:cs typeface="Times New Roman" pitchFamily="18" charset="0"/>
              </a:rPr>
              <a:t>1916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sz="2800" dirty="0" smtClean="0">
                <a:uFill>
                  <a:solidFill>
                    <a:srgbClr val="006FC0"/>
                  </a:solidFill>
                </a:uFill>
                <a:latin typeface="Times New Roman" pitchFamily="18" charset="0"/>
                <a:cs typeface="Times New Roman" pitchFamily="18" charset="0"/>
              </a:rPr>
              <a:t>2014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) — 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венгерский математик, психолог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12700" algn="ctr"/>
            <a:r>
              <a:rPr sz="2800" dirty="0">
                <a:latin typeface="Times New Roman" pitchFamily="18" charset="0"/>
                <a:cs typeface="Times New Roman" pitchFamily="18" charset="0"/>
              </a:rPr>
              <a:t>педагог, профессор</a:t>
            </a:r>
            <a:r>
              <a:rPr sz="2800" spc="-35" dirty="0">
                <a:uFill>
                  <a:solidFill>
                    <a:srgbClr val="006FC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uFill>
                  <a:solidFill>
                    <a:srgbClr val="006FC0"/>
                  </a:solidFill>
                </a:uFill>
                <a:latin typeface="Times New Roman" pitchFamily="18" charset="0"/>
                <a:cs typeface="Times New Roman" pitchFamily="18" charset="0"/>
              </a:rPr>
              <a:t>Шербрукского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-635" algn="ctr"/>
            <a:r>
              <a:rPr sz="2800" spc="-450" dirty="0">
                <a:uFill>
                  <a:solidFill>
                    <a:srgbClr val="006FC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 smtClean="0">
                <a:uFill>
                  <a:solidFill>
                    <a:srgbClr val="006FC0"/>
                  </a:solidFill>
                </a:uFill>
                <a:latin typeface="Times New Roman" pitchFamily="18" charset="0"/>
                <a:cs typeface="Times New Roman" pitchFamily="18" charset="0"/>
              </a:rPr>
              <a:t>университет</a:t>
            </a:r>
            <a:r>
              <a:rPr lang="ru-RU" sz="2800" dirty="0" smtClean="0">
                <a:uFill>
                  <a:solidFill>
                    <a:srgbClr val="006FC0"/>
                  </a:solidFill>
                </a:u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Автор игрового</a:t>
            </a:r>
            <a:r>
              <a:rPr sz="28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подхода 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к развитию детей,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идея</a:t>
            </a:r>
            <a:r>
              <a:rPr sz="28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которого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 err="1" smtClean="0">
                <a:latin typeface="Times New Roman" pitchFamily="18" charset="0"/>
                <a:cs typeface="Times New Roman" pitchFamily="18" charset="0"/>
              </a:rPr>
              <a:t>заключается</a:t>
            </a:r>
            <a:r>
              <a:rPr sz="28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в освоении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детьми</a:t>
            </a:r>
          </a:p>
          <a:p>
            <a:pPr marL="12700" algn="ctr"/>
            <a:r>
              <a:rPr sz="2800" spc="-5" dirty="0">
                <a:latin typeface="Times New Roman" pitchFamily="18" charset="0"/>
                <a:cs typeface="Times New Roman" pitchFamily="18" charset="0"/>
              </a:rPr>
              <a:t>математики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посредством</a:t>
            </a:r>
          </a:p>
          <a:p>
            <a:pPr marL="12700" algn="ctr"/>
            <a:r>
              <a:rPr sz="2800" dirty="0">
                <a:latin typeface="Times New Roman" pitchFamily="18" charset="0"/>
                <a:cs typeface="Times New Roman" pitchFamily="18" charset="0"/>
              </a:rPr>
              <a:t>увлекательных логических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игр.</a:t>
            </a:r>
          </a:p>
        </p:txBody>
      </p:sp>
      <p:sp>
        <p:nvSpPr>
          <p:cNvPr id="8" name="object 8"/>
          <p:cNvSpPr/>
          <p:nvPr/>
        </p:nvSpPr>
        <p:spPr>
          <a:xfrm>
            <a:off x="5257800" y="914400"/>
            <a:ext cx="34544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85800"/>
            <a:ext cx="71628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2230" marR="5080" indent="-1320165">
              <a:lnSpc>
                <a:spcPct val="10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Логические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sz="3200" spc="-5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представляют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собой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набор  из </a:t>
            </a:r>
            <a:r>
              <a:rPr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 </a:t>
            </a:r>
            <a:r>
              <a:rPr sz="3200" spc="-5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геометрических</a:t>
            </a:r>
            <a:r>
              <a:rPr lang="ru-RU" sz="3200" spc="-2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фигур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6800" y="2286000"/>
            <a:ext cx="764032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00">
              <a:lnSpc>
                <a:spcPct val="100000"/>
              </a:lnSpc>
              <a:spcBef>
                <a:spcPts val="100"/>
              </a:spcBef>
              <a:tabLst>
                <a:tab pos="794385" algn="l"/>
                <a:tab pos="2036445" algn="l"/>
                <a:tab pos="2964815" algn="l"/>
                <a:tab pos="3932554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)	чет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рех	ф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ор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м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руг,	</a:t>
            </a:r>
            <a:r>
              <a:rPr sz="2400" spc="-5" dirty="0" err="1">
                <a:latin typeface="Times New Roman" pitchFamily="18" charset="0"/>
                <a:cs typeface="Times New Roman" pitchFamily="18" charset="0"/>
              </a:rPr>
              <a:t>треу</a:t>
            </a:r>
            <a:r>
              <a:rPr sz="2400" spc="5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sz="2400" spc="-5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ьни</a:t>
            </a:r>
            <a:r>
              <a:rPr sz="2400" spc="-5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 квадрат,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прямоугольник);</a:t>
            </a:r>
          </a:p>
          <a:p>
            <a:pPr marL="266700" marR="257810">
              <a:lnSpc>
                <a:spcPct val="1000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трёх цветов (красный,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синий,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желтый);  </a:t>
            </a:r>
            <a:endParaRPr lang="ru-RU" sz="24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266700" marR="257810">
              <a:lnSpc>
                <a:spcPct val="100000"/>
              </a:lnSpc>
            </a:pP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) двух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размеров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(большой,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маленький);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66700">
              <a:lnSpc>
                <a:spcPct val="1000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г) двух видов толщины (толстый,</a:t>
            </a:r>
            <a:r>
              <a:rPr sz="2400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тонкий).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0600" y="4572000"/>
            <a:ext cx="7640320" cy="203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algn="ctr">
              <a:lnSpc>
                <a:spcPct val="100000"/>
              </a:lnSpc>
              <a:spcBef>
                <a:spcPts val="100"/>
              </a:spcBef>
              <a:tabLst>
                <a:tab pos="1454785" algn="l"/>
                <a:tab pos="3619500" algn="l"/>
                <a:tab pos="4831080" algn="l"/>
              </a:tabLst>
            </a:pPr>
            <a:r>
              <a:rPr lang="ru-RU" sz="2800" b="1" spc="-5" dirty="0" smtClean="0">
                <a:latin typeface="Times New Roman" pitchFamily="18" charset="0"/>
                <a:cs typeface="Times New Roman" pitchFamily="18" charset="0"/>
              </a:rPr>
              <a:t>Каждая геометрическая фигура характеризуется четырьмя признаками:</a:t>
            </a:r>
          </a:p>
          <a:p>
            <a:pPr marL="254000" algn="ctr">
              <a:lnSpc>
                <a:spcPct val="100000"/>
              </a:lnSpc>
              <a:spcBef>
                <a:spcPts val="100"/>
              </a:spcBef>
              <a:tabLst>
                <a:tab pos="1454785" algn="l"/>
                <a:tab pos="3619500" algn="l"/>
                <a:tab pos="4831080" algn="l"/>
              </a:tabLst>
            </a:pPr>
            <a:r>
              <a:rPr sz="2800" b="1" spc="-5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формой</a:t>
            </a:r>
            <a:r>
              <a:rPr sz="28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цветом, размером,</a:t>
            </a:r>
            <a:r>
              <a:rPr sz="28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толщиной</a:t>
            </a:r>
            <a:r>
              <a:rPr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53365" algn="ctr">
              <a:lnSpc>
                <a:spcPct val="100000"/>
              </a:lnSpc>
              <a:spcBef>
                <a:spcPts val="2160"/>
              </a:spcBef>
            </a:pPr>
            <a:r>
              <a:rPr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наборе нет ни одной </a:t>
            </a:r>
            <a:r>
              <a:rPr sz="28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одинаковой</a:t>
            </a:r>
            <a:r>
              <a:rPr sz="2800" b="1" spc="-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фигуры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371600"/>
            <a:ext cx="73914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/>
          <p:nvPr/>
        </p:nvSpPr>
        <p:spPr>
          <a:xfrm>
            <a:off x="990600" y="304800"/>
            <a:ext cx="7772400" cy="6382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50" dirty="0">
                <a:uFill>
                  <a:solidFill>
                    <a:srgbClr val="006FC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u="sng" dirty="0">
                <a:uFill>
                  <a:solidFill>
                    <a:srgbClr val="006FC0"/>
                  </a:solidFill>
                </a:uFill>
                <a:latin typeface="Times New Roman" pitchFamily="18" charset="0"/>
                <a:cs typeface="Times New Roman" pitchFamily="18" charset="0"/>
              </a:rPr>
              <a:t>Игры с логическими блоками </a:t>
            </a:r>
            <a:r>
              <a:rPr sz="2400" b="1" u="sng" spc="-5" dirty="0">
                <a:uFill>
                  <a:solidFill>
                    <a:srgbClr val="006FC0"/>
                  </a:solidFill>
                </a:u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sz="2400" b="1" u="sng" spc="-20" dirty="0">
                <a:uFill>
                  <a:solidFill>
                    <a:srgbClr val="006FC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u="sng" dirty="0">
                <a:uFill>
                  <a:solidFill>
                    <a:srgbClr val="006FC0"/>
                  </a:solidFill>
                </a:uFill>
                <a:latin typeface="Times New Roman" pitchFamily="18" charset="0"/>
                <a:cs typeface="Times New Roman" pitchFamily="18" charset="0"/>
              </a:rPr>
              <a:t>позволяют</a:t>
            </a:r>
            <a:r>
              <a:rPr sz="2000" b="1" dirty="0">
                <a:uFill>
                  <a:solidFill>
                    <a:srgbClr val="006FC0"/>
                  </a:solidFill>
                </a:uFill>
                <a:latin typeface="Times New Roman" pitchFamily="18" charset="0"/>
                <a:cs typeface="Times New Roman" pitchFamily="18" charset="0"/>
              </a:rPr>
              <a:t>: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1039494">
              <a:lnSpc>
                <a:spcPct val="100000"/>
              </a:lnSpc>
              <a:buChar char="*"/>
              <a:tabLst>
                <a:tab pos="201930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формой,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цветом,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размером,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толщиной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объектов.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201295" indent="-188595">
              <a:lnSpc>
                <a:spcPct val="100000"/>
              </a:lnSpc>
              <a:buChar char="*"/>
              <a:tabLst>
                <a:tab pos="20193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Развивать пространственные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представления.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buChar char="*"/>
              <a:tabLst>
                <a:tab pos="20193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Развивать логическое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мышление,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представление о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множестве,  операции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множествами (сравнение,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разбиение,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классификация,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абстрагирование, кодирование и декодирование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информации).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503555">
              <a:lnSpc>
                <a:spcPct val="100000"/>
              </a:lnSpc>
              <a:spcBef>
                <a:spcPts val="5"/>
              </a:spcBef>
              <a:buChar char="*"/>
              <a:tabLst>
                <a:tab pos="201930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Усвоить элементарные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алгоритмической культуры  мышления.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214629">
              <a:lnSpc>
                <a:spcPct val="100000"/>
              </a:lnSpc>
              <a:buChar char="*"/>
              <a:tabLst>
                <a:tab pos="20193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выявлять свойства в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объектах,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называть их,  обобщать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объекты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по их свойствам,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объяснять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сходства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различия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объектов, обосновывать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свои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рассуждения.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1146810">
              <a:lnSpc>
                <a:spcPct val="100000"/>
              </a:lnSpc>
              <a:buChar char="*"/>
              <a:tabLst>
                <a:tab pos="20193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Развивать познавательные процессы,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мыслительные  операции.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buChar char="*"/>
              <a:tabLst>
                <a:tab pos="20193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Воспитывать самостоятельность, инициативу, настойчивость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достижении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цели.</a:t>
            </a:r>
          </a:p>
          <a:p>
            <a:pPr marL="12700" marR="342900">
              <a:lnSpc>
                <a:spcPct val="100000"/>
              </a:lnSpc>
              <a:buChar char="*"/>
              <a:tabLst>
                <a:tab pos="20193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творческие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способности,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воображение,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фантазию,  способности к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моделированию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конструированию.</a:t>
            </a:r>
          </a:p>
          <a:p>
            <a:pPr marL="12700">
              <a:lnSpc>
                <a:spcPct val="100000"/>
              </a:lnSpc>
              <a:buChar char="*"/>
              <a:tabLst>
                <a:tab pos="20193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речь.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buChar char="*"/>
              <a:tabLst>
                <a:tab pos="201930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Успешно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овладеть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основами математики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информатики.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447800"/>
            <a:ext cx="72390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u="sng" spc="-5" dirty="0">
                <a:latin typeface="Times New Roman"/>
                <a:cs typeface="Times New Roman"/>
              </a:rPr>
              <a:t>Игры для детей </a:t>
            </a:r>
            <a:r>
              <a:rPr sz="3600" u="sng" spc="-10" dirty="0">
                <a:latin typeface="Times New Roman"/>
                <a:cs typeface="Times New Roman"/>
              </a:rPr>
              <a:t>младшей</a:t>
            </a:r>
            <a:r>
              <a:rPr sz="3600" u="sng" spc="10" dirty="0">
                <a:latin typeface="Times New Roman"/>
                <a:cs typeface="Times New Roman"/>
              </a:rPr>
              <a:t> </a:t>
            </a:r>
            <a:r>
              <a:rPr sz="3600" u="sng" spc="-10" dirty="0">
                <a:latin typeface="Times New Roman"/>
                <a:cs typeface="Times New Roman"/>
              </a:rPr>
              <a:t>группы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7800" y="2209800"/>
            <a:ext cx="7204203" cy="3460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Покажи </a:t>
            </a:r>
            <a:r>
              <a:rPr sz="2800" spc="-15" dirty="0">
                <a:latin typeface="Times New Roman"/>
                <a:cs typeface="Times New Roman"/>
              </a:rPr>
              <a:t>блок </a:t>
            </a:r>
            <a:r>
              <a:rPr sz="2800" spc="-25" dirty="0">
                <a:latin typeface="Times New Roman"/>
                <a:cs typeface="Times New Roman"/>
              </a:rPr>
              <a:t>такого </a:t>
            </a:r>
            <a:r>
              <a:rPr sz="2800" spc="-20" dirty="0">
                <a:latin typeface="Times New Roman"/>
                <a:cs typeface="Times New Roman"/>
              </a:rPr>
              <a:t>же </a:t>
            </a:r>
            <a:r>
              <a:rPr sz="2800" dirty="0">
                <a:latin typeface="Times New Roman"/>
                <a:cs typeface="Times New Roman"/>
              </a:rPr>
              <a:t>цвета </a:t>
            </a:r>
            <a:r>
              <a:rPr sz="2800" spc="-15" dirty="0">
                <a:latin typeface="Times New Roman"/>
                <a:cs typeface="Times New Roman"/>
              </a:rPr>
              <a:t>как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этот.</a:t>
            </a:r>
            <a:endParaRPr sz="2800" dirty="0">
              <a:latin typeface="Times New Roman"/>
              <a:cs typeface="Times New Roman"/>
            </a:endParaRPr>
          </a:p>
          <a:p>
            <a:pPr marL="419100" indent="-406400" algn="just">
              <a:lnSpc>
                <a:spcPct val="100000"/>
              </a:lnSpc>
              <a:buAutoNum type="arabicPeriod"/>
              <a:tabLst>
                <a:tab pos="419100" algn="l"/>
                <a:tab pos="419734" algn="l"/>
              </a:tabLst>
            </a:pPr>
            <a:r>
              <a:rPr sz="2800" spc="-5" dirty="0">
                <a:latin typeface="Times New Roman"/>
                <a:cs typeface="Times New Roman"/>
              </a:rPr>
              <a:t>Найди </a:t>
            </a:r>
            <a:r>
              <a:rPr sz="2800" spc="-15" dirty="0">
                <a:latin typeface="Times New Roman"/>
                <a:cs typeface="Times New Roman"/>
              </a:rPr>
              <a:t>блок такой же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формы.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Найди </a:t>
            </a:r>
            <a:r>
              <a:rPr sz="2800" spc="-15" dirty="0">
                <a:latin typeface="Times New Roman"/>
                <a:cs typeface="Times New Roman"/>
              </a:rPr>
              <a:t>такой же блок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10" dirty="0">
                <a:latin typeface="Times New Roman"/>
                <a:cs typeface="Times New Roman"/>
              </a:rPr>
              <a:t>цвету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форме.</a:t>
            </a:r>
            <a:endParaRPr sz="2800" dirty="0">
              <a:latin typeface="Times New Roman"/>
              <a:cs typeface="Times New Roman"/>
            </a:endParaRPr>
          </a:p>
          <a:p>
            <a:pPr marL="419100" indent="-406400" algn="just">
              <a:lnSpc>
                <a:spcPct val="100000"/>
              </a:lnSpc>
              <a:buAutoNum type="arabicPeriod"/>
              <a:tabLst>
                <a:tab pos="419100" algn="l"/>
                <a:tab pos="419734" algn="l"/>
              </a:tabLst>
            </a:pPr>
            <a:r>
              <a:rPr sz="2800" spc="-5" dirty="0">
                <a:latin typeface="Times New Roman"/>
                <a:cs typeface="Times New Roman"/>
              </a:rPr>
              <a:t>Найди не </a:t>
            </a:r>
            <a:r>
              <a:rPr sz="2800" spc="-15" dirty="0">
                <a:latin typeface="Times New Roman"/>
                <a:cs typeface="Times New Roman"/>
              </a:rPr>
              <a:t>такой блок </a:t>
            </a:r>
            <a:r>
              <a:rPr sz="2800" spc="-5" dirty="0">
                <a:latin typeface="Times New Roman"/>
                <a:cs typeface="Times New Roman"/>
              </a:rPr>
              <a:t>по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цвету.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AutoNum type="arabicPeriod"/>
              <a:tabLst>
                <a:tab pos="419100" algn="l"/>
                <a:tab pos="419734" algn="l"/>
              </a:tabLst>
            </a:pPr>
            <a:r>
              <a:rPr sz="2800" spc="-5" dirty="0">
                <a:latin typeface="Times New Roman"/>
                <a:cs typeface="Times New Roman"/>
              </a:rPr>
              <a:t>Найди </a:t>
            </a:r>
            <a:r>
              <a:rPr sz="2800" spc="-15" dirty="0">
                <a:latin typeface="Times New Roman"/>
                <a:cs typeface="Times New Roman"/>
              </a:rPr>
              <a:t>такой же блок как этот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10" dirty="0">
                <a:latin typeface="Times New Roman"/>
                <a:cs typeface="Times New Roman"/>
              </a:rPr>
              <a:t>цвету </a:t>
            </a:r>
            <a:r>
              <a:rPr sz="2800" dirty="0">
                <a:latin typeface="Times New Roman"/>
                <a:cs typeface="Times New Roman"/>
              </a:rPr>
              <a:t>и </a:t>
            </a:r>
            <a:r>
              <a:rPr sz="2800" spc="-5" dirty="0">
                <a:latin typeface="Times New Roman"/>
                <a:cs typeface="Times New Roman"/>
              </a:rPr>
              <a:t>форме, но  </a:t>
            </a:r>
            <a:r>
              <a:rPr sz="2800" spc="-20" dirty="0">
                <a:latin typeface="Times New Roman"/>
                <a:cs typeface="Times New Roman"/>
              </a:rPr>
              <a:t>другого </a:t>
            </a:r>
            <a:r>
              <a:rPr sz="2800" spc="-5" dirty="0">
                <a:latin typeface="Times New Roman"/>
                <a:cs typeface="Times New Roman"/>
              </a:rPr>
              <a:t>размера.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Помоги животным разделить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блоки.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Работа по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схемам.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533400"/>
            <a:ext cx="45570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sng" spc="5" dirty="0"/>
              <a:t>Дети </a:t>
            </a:r>
            <a:r>
              <a:rPr sz="3600" u="sng" spc="-10" dirty="0"/>
              <a:t>средней</a:t>
            </a:r>
            <a:r>
              <a:rPr sz="3600" u="sng" spc="-50" dirty="0"/>
              <a:t> </a:t>
            </a:r>
            <a:r>
              <a:rPr sz="3600" u="sng" spc="-10" dirty="0"/>
              <a:t>группы</a:t>
            </a:r>
            <a:endParaRPr sz="3600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2057400" y="1066800"/>
            <a:ext cx="58674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latin typeface="Times New Roman"/>
                <a:cs typeface="Times New Roman"/>
              </a:rPr>
              <a:t>Знакомятся </a:t>
            </a:r>
            <a:r>
              <a:rPr sz="2800" b="1" dirty="0">
                <a:latin typeface="Times New Roman"/>
                <a:cs typeface="Times New Roman"/>
              </a:rPr>
              <a:t>с </a:t>
            </a:r>
            <a:r>
              <a:rPr sz="2800" b="1" spc="-5" dirty="0">
                <a:latin typeface="Times New Roman"/>
                <a:cs typeface="Times New Roman"/>
              </a:rPr>
              <a:t>символами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свойств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3603" y="1905000"/>
            <a:ext cx="928116" cy="1001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4120" y="1905000"/>
            <a:ext cx="1071371" cy="100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07891" y="1905000"/>
            <a:ext cx="800100" cy="999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15255" y="1905000"/>
            <a:ext cx="1034796" cy="999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7800" y="3124200"/>
            <a:ext cx="929640" cy="861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27376" y="3124200"/>
            <a:ext cx="858012" cy="865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7800" y="4221479"/>
            <a:ext cx="929640" cy="8839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27376" y="4267200"/>
            <a:ext cx="929639" cy="8823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0" y="4267200"/>
            <a:ext cx="885444" cy="8580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31975" y="5394960"/>
            <a:ext cx="1060703" cy="9296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00527" y="5394960"/>
            <a:ext cx="928115" cy="9296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05600" y="2133600"/>
            <a:ext cx="1643380" cy="41197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0020" marR="314960" indent="-147320">
              <a:lnSpc>
                <a:spcPct val="100000"/>
              </a:lnSpc>
              <a:spcBef>
                <a:spcPts val="105"/>
              </a:spcBef>
              <a:buChar char="-"/>
              <a:tabLst>
                <a:tab pos="160655" algn="l"/>
              </a:tabLst>
            </a:pPr>
            <a:r>
              <a:rPr sz="2800" dirty="0">
                <a:latin typeface="Times New Roman"/>
                <a:cs typeface="Times New Roman"/>
              </a:rPr>
              <a:t>фо</a:t>
            </a:r>
            <a:r>
              <a:rPr sz="2800" spc="-30" dirty="0">
                <a:latin typeface="Times New Roman"/>
                <a:cs typeface="Times New Roman"/>
              </a:rPr>
              <a:t>р</a:t>
            </a:r>
            <a:r>
              <a:rPr sz="2800" spc="-10" dirty="0">
                <a:latin typeface="Times New Roman"/>
                <a:cs typeface="Times New Roman"/>
              </a:rPr>
              <a:t>м</a:t>
            </a:r>
            <a:r>
              <a:rPr sz="2800" dirty="0">
                <a:latin typeface="Times New Roman"/>
                <a:cs typeface="Times New Roman"/>
              </a:rPr>
              <a:t>а</a:t>
            </a:r>
          </a:p>
          <a:p>
            <a:pPr>
              <a:lnSpc>
                <a:spcPct val="100000"/>
              </a:lnSpc>
              <a:buFont typeface="Times New Roman"/>
              <a:buChar char="-"/>
            </a:pPr>
            <a:endParaRPr sz="2800" dirty="0">
              <a:latin typeface="Times New Roman"/>
              <a:cs typeface="Times New Roman"/>
            </a:endParaRPr>
          </a:p>
          <a:p>
            <a:pPr marL="160020" marR="264795" indent="-147320">
              <a:lnSpc>
                <a:spcPct val="100000"/>
              </a:lnSpc>
              <a:spcBef>
                <a:spcPts val="1310"/>
              </a:spcBef>
              <a:buChar char="-"/>
              <a:tabLst>
                <a:tab pos="160655" algn="l"/>
              </a:tabLst>
            </a:pPr>
            <a:r>
              <a:rPr sz="2800" spc="-5" dirty="0">
                <a:latin typeface="Times New Roman"/>
                <a:cs typeface="Times New Roman"/>
              </a:rPr>
              <a:t>размер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-"/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-"/>
            </a:pPr>
            <a:endParaRPr sz="2800" dirty="0">
              <a:latin typeface="Times New Roman"/>
              <a:cs typeface="Times New Roman"/>
            </a:endParaRPr>
          </a:p>
          <a:p>
            <a:pPr marL="232410" marR="381635" lvl="1" indent="-147955">
              <a:lnSpc>
                <a:spcPct val="100000"/>
              </a:lnSpc>
              <a:buChar char="-"/>
              <a:tabLst>
                <a:tab pos="233045" algn="l"/>
              </a:tabLst>
            </a:pPr>
            <a:r>
              <a:rPr sz="2800" spc="-5" dirty="0">
                <a:latin typeface="Times New Roman"/>
                <a:cs typeface="Times New Roman"/>
              </a:rPr>
              <a:t>цвет</a:t>
            </a:r>
            <a:endParaRPr sz="28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Char char="-"/>
            </a:pPr>
            <a:endParaRPr sz="28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Char char="-"/>
            </a:pPr>
            <a:endParaRPr sz="3200" dirty="0">
              <a:latin typeface="Times New Roman"/>
              <a:cs typeface="Times New Roman"/>
            </a:endParaRPr>
          </a:p>
          <a:p>
            <a:pPr marL="232410" lvl="1" indent="-147955">
              <a:lnSpc>
                <a:spcPct val="100000"/>
              </a:lnSpc>
              <a:spcBef>
                <a:spcPts val="5"/>
              </a:spcBef>
              <a:buChar char="-"/>
              <a:tabLst>
                <a:tab pos="233045" algn="l"/>
              </a:tabLst>
            </a:pPr>
            <a:r>
              <a:rPr sz="2800" spc="-10" dirty="0">
                <a:latin typeface="Times New Roman"/>
                <a:cs typeface="Times New Roman"/>
              </a:rPr>
              <a:t>толщина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33600" y="1524000"/>
            <a:ext cx="5257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Times New Roman"/>
                <a:cs typeface="Times New Roman"/>
              </a:rPr>
              <a:t>Знакомятся </a:t>
            </a:r>
            <a:r>
              <a:rPr sz="2800" b="1" dirty="0">
                <a:latin typeface="Times New Roman"/>
                <a:cs typeface="Times New Roman"/>
              </a:rPr>
              <a:t>с </a:t>
            </a:r>
            <a:r>
              <a:rPr sz="2800" b="1" spc="-5" dirty="0">
                <a:latin typeface="Times New Roman"/>
                <a:cs typeface="Times New Roman"/>
              </a:rPr>
              <a:t>понятием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«НЕ»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800" y="2133600"/>
            <a:ext cx="17526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600" y="2133600"/>
            <a:ext cx="1600200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0" y="2133600"/>
            <a:ext cx="1524000" cy="152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0800" y="4114800"/>
            <a:ext cx="1618488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0600" y="4114800"/>
            <a:ext cx="1638300" cy="18851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2286000" y="990600"/>
            <a:ext cx="45570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0" cap="none" spc="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Дети </a:t>
            </a:r>
            <a:r>
              <a:rPr kumimoji="0" lang="ru-RU" sz="3600" b="1" i="0" u="sng" strike="noStrike" kern="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средней</a:t>
            </a:r>
            <a:r>
              <a:rPr kumimoji="0" lang="ru-RU" sz="3600" b="1" i="0" u="sng" strike="noStrike" kern="0" cap="none" spc="-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3600" b="1" i="0" u="sng" strike="noStrike" kern="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группы</a:t>
            </a:r>
            <a:endParaRPr kumimoji="0" lang="ru-RU" sz="36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466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Times New Roman</vt:lpstr>
      <vt:lpstr>Office Theme</vt:lpstr>
      <vt:lpstr>Мастер-класс для педагогов</vt:lpstr>
      <vt:lpstr>Презентация PowerPoint</vt:lpstr>
      <vt:lpstr>Золтан Пал Дьенеш</vt:lpstr>
      <vt:lpstr> Логические блоки Дьенеша представляют собой набор  из 48 геометрических фигур:</vt:lpstr>
      <vt:lpstr>Презентация PowerPoint</vt:lpstr>
      <vt:lpstr>Презентация PowerPoint</vt:lpstr>
      <vt:lpstr>Игры для детей младшей группы</vt:lpstr>
      <vt:lpstr>Дети средней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Инна Воронина</cp:lastModifiedBy>
  <cp:revision>4</cp:revision>
  <dcterms:created xsi:type="dcterms:W3CDTF">2019-10-13T13:42:07Z</dcterms:created>
  <dcterms:modified xsi:type="dcterms:W3CDTF">2019-10-21T11:47:34Z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2019-10-13T00:00:00Z</vt:filetime>
  </property>
</Properties>
</file>